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4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0AF32D-10BE-4790-B7AC-2A24A0EA446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060700" y="515620"/>
            <a:ext cx="8509000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7200" u="sng">
                <a:solidFill>
                  <a:srgbClr val="00B0F0"/>
                </a:solidFill>
                <a:latin typeface="MV Boli" panose="02000500030200090000" charset="0"/>
                <a:cs typeface="MV Boli" panose="02000500030200090000" charset="0"/>
              </a:rPr>
              <a:t>Internet Of Things</a:t>
            </a:r>
            <a:endParaRPr lang="en-GB" altLang="en-US" sz="7200" u="sng">
              <a:solidFill>
                <a:srgbClr val="00B0F0"/>
              </a:solidFill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6250" y="2400300"/>
            <a:ext cx="13727430" cy="142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6600" u="sng">
                <a:solidFill>
                  <a:srgbClr val="00B0F0"/>
                </a:solidFill>
                <a:latin typeface="MV Boli" panose="02000500030200090000" charset="0"/>
                <a:cs typeface="MV Boli" panose="02000500030200090000" charset="0"/>
              </a:rPr>
              <a:t>Flood Monitoring &amp;Early Warning</a:t>
            </a:r>
            <a:endParaRPr lang="en-GB" altLang="en-US" sz="6600" u="sng">
              <a:solidFill>
                <a:srgbClr val="00B0F0"/>
              </a:solidFill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59215" y="5236210"/>
            <a:ext cx="39928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32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SALMAN FARAS</a:t>
            </a:r>
            <a:endParaRPr lang="en-GB" altLang="en-US" sz="320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32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SIBIRAJAN</a:t>
            </a:r>
            <a:endParaRPr lang="en-GB" altLang="en-US" sz="320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32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DEEPAN KUMAR</a:t>
            </a:r>
            <a:endParaRPr lang="en-GB" altLang="en-US" sz="320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32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PREM KUMAR</a:t>
            </a:r>
            <a:endParaRPr lang="en-GB" altLang="en-US" sz="320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32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VASU</a:t>
            </a:r>
            <a:endParaRPr lang="en-GB" altLang="en-US" sz="320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6319599" y="1606987"/>
            <a:ext cx="7477601" cy="33327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Improving Early Flood Warnings with Predictive Modeling and Historical Data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6319599" y="5273040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predictive modeling and historical flood data can elevate early warning systems, improving accuracy and enhancing flood preparedness.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62504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86086" y="6233755"/>
            <a:ext cx="2232660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endParaRPr lang="en-US" sz="218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348389" y="1955959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Importance of Early Flood Warnings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348389" y="38515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8" name="Text 5"/>
          <p:cNvSpPr/>
          <p:nvPr/>
        </p:nvSpPr>
        <p:spPr>
          <a:xfrm>
            <a:off x="2537341" y="3893225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6"/>
          <p:cNvSpPr/>
          <p:nvPr/>
        </p:nvSpPr>
        <p:spPr>
          <a:xfrm>
            <a:off x="3070503" y="3927872"/>
            <a:ext cx="2221944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Lives Saved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💙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3070503" y="4504849"/>
            <a:ext cx="244090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Timely warnings help evacuate residents and minimize casualties in flood-prone areas.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33574" y="38515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2" name="Text 9"/>
          <p:cNvSpPr/>
          <p:nvPr/>
        </p:nvSpPr>
        <p:spPr>
          <a:xfrm>
            <a:off x="5895856" y="3893225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6455688" y="3927872"/>
            <a:ext cx="2440900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Property Protection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🏘️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6455688" y="4852035"/>
            <a:ext cx="244090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alerts enable better preparation, reducing damage to infrastructure and homes.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18759" y="385155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6" name="Text 13"/>
          <p:cNvSpPr/>
          <p:nvPr/>
        </p:nvSpPr>
        <p:spPr>
          <a:xfrm>
            <a:off x="9277231" y="3893225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7" name="Text 14"/>
          <p:cNvSpPr/>
          <p:nvPr/>
        </p:nvSpPr>
        <p:spPr>
          <a:xfrm>
            <a:off x="9840873" y="3927872"/>
            <a:ext cx="2440900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Disaster Response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🚑</a:t>
            </a:r>
            <a:endParaRPr lang="en-US" sz="2185" dirty="0"/>
          </a:p>
        </p:txBody>
      </p:sp>
      <p:sp>
        <p:nvSpPr>
          <p:cNvPr id="18" name="Text 15"/>
          <p:cNvSpPr/>
          <p:nvPr/>
        </p:nvSpPr>
        <p:spPr>
          <a:xfrm>
            <a:off x="9840873" y="4852035"/>
            <a:ext cx="244090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alerts facilitate effective mobilization of emergency responders and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833199" y="1253728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Modeling: Unlocking Accuracy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833199" y="314932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6" name="Text 4"/>
          <p:cNvSpPr/>
          <p:nvPr/>
        </p:nvSpPr>
        <p:spPr>
          <a:xfrm>
            <a:off x="1022152" y="3190994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5"/>
          <p:cNvSpPr/>
          <p:nvPr/>
        </p:nvSpPr>
        <p:spPr>
          <a:xfrm>
            <a:off x="1555313" y="3225641"/>
            <a:ext cx="2905601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Analytics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1555313" y="4149804"/>
            <a:ext cx="2905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modeling combines data analytics and algorithms to forecast flood events.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683085" y="314932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0" name="Text 8"/>
          <p:cNvSpPr/>
          <p:nvPr/>
        </p:nvSpPr>
        <p:spPr>
          <a:xfrm>
            <a:off x="4845368" y="3190994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9"/>
          <p:cNvSpPr/>
          <p:nvPr/>
        </p:nvSpPr>
        <p:spPr>
          <a:xfrm>
            <a:off x="5405199" y="3225641"/>
            <a:ext cx="249936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Rapid Detection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⚡</a:t>
            </a: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️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5405199" y="3802618"/>
            <a:ext cx="2905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potential flood risks in real-time, allowing for timely warnings and preparation.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6117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4" name="Text 12"/>
          <p:cNvSpPr/>
          <p:nvPr/>
        </p:nvSpPr>
        <p:spPr>
          <a:xfrm>
            <a:off x="991672" y="5653445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3"/>
          <p:cNvSpPr/>
          <p:nvPr/>
        </p:nvSpPr>
        <p:spPr>
          <a:xfrm>
            <a:off x="1555313" y="5688092"/>
            <a:ext cx="397764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Decision-making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1555313" y="6265069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authorities to make informed decisions based on accurate flood predictions.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6319599" y="1249561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Historical Flood Data: Insightful Patterns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6319599" y="31451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6" name="Text 4"/>
          <p:cNvSpPr/>
          <p:nvPr/>
        </p:nvSpPr>
        <p:spPr>
          <a:xfrm>
            <a:off x="6508552" y="3186827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5"/>
          <p:cNvSpPr/>
          <p:nvPr/>
        </p:nvSpPr>
        <p:spPr>
          <a:xfrm>
            <a:off x="7041713" y="3221474"/>
            <a:ext cx="288798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Trends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🌊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7041713" y="3798451"/>
            <a:ext cx="2905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Examine historical flood data to identify patterns and understand the behavior of flood events.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31451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0" name="Text 8"/>
          <p:cNvSpPr/>
          <p:nvPr/>
        </p:nvSpPr>
        <p:spPr>
          <a:xfrm>
            <a:off x="10331768" y="3186827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9"/>
          <p:cNvSpPr/>
          <p:nvPr/>
        </p:nvSpPr>
        <p:spPr>
          <a:xfrm>
            <a:off x="10891599" y="3221474"/>
            <a:ext cx="236220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Mapping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🗺️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10891599" y="3798451"/>
            <a:ext cx="2905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Geospatial analysis using historical data helps pinpoint high-risk flood zones.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4" name="Text 12"/>
          <p:cNvSpPr/>
          <p:nvPr/>
        </p:nvSpPr>
        <p:spPr>
          <a:xfrm>
            <a:off x="6478072" y="5657493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3"/>
          <p:cNvSpPr/>
          <p:nvPr/>
        </p:nvSpPr>
        <p:spPr>
          <a:xfrm>
            <a:off x="7041713" y="5692140"/>
            <a:ext cx="273558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Calibration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⏳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7041713" y="6269117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historical data into predictive models for more accurate and reliable flood forecasts.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6319599" y="1249561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Challenges: Improving Accuracy and Reliability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6319599" y="31451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6" name="Text 4"/>
          <p:cNvSpPr/>
          <p:nvPr/>
        </p:nvSpPr>
        <p:spPr>
          <a:xfrm>
            <a:off x="6508552" y="3186827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5"/>
          <p:cNvSpPr/>
          <p:nvPr/>
        </p:nvSpPr>
        <p:spPr>
          <a:xfrm>
            <a:off x="7041713" y="3221474"/>
            <a:ext cx="228600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Accuracy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📏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7041713" y="3798451"/>
            <a:ext cx="2905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the quality and completeness of available data to ensure accurate modeling.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31451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0" name="Text 8"/>
          <p:cNvSpPr/>
          <p:nvPr/>
        </p:nvSpPr>
        <p:spPr>
          <a:xfrm>
            <a:off x="10331768" y="3186827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9"/>
          <p:cNvSpPr/>
          <p:nvPr/>
        </p:nvSpPr>
        <p:spPr>
          <a:xfrm>
            <a:off x="10891599" y="3221474"/>
            <a:ext cx="249936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Selection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⚙️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10891599" y="3798451"/>
            <a:ext cx="2905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appropriate modeling techniques that align with the characteristics of flood-prone areas.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4" name="Text 12"/>
          <p:cNvSpPr/>
          <p:nvPr/>
        </p:nvSpPr>
        <p:spPr>
          <a:xfrm>
            <a:off x="6478072" y="5657493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3"/>
          <p:cNvSpPr/>
          <p:nvPr/>
        </p:nvSpPr>
        <p:spPr>
          <a:xfrm>
            <a:off x="7041713" y="5692140"/>
            <a:ext cx="323850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Reducing Uncertainty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❓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7041713" y="6269117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Balancing false positives (over-warning) and false negatives (under-warning) to optimize early warning systems.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2348389" y="999530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Predictive Modeling in Early Warning Systems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7301270" y="2832616"/>
            <a:ext cx="27742" cy="4397335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6" name="Shape 4"/>
          <p:cNvSpPr/>
          <p:nvPr/>
        </p:nvSpPr>
        <p:spPr>
          <a:xfrm>
            <a:off x="7565053" y="3242250"/>
            <a:ext cx="777597" cy="27742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7" name="Shape 5"/>
          <p:cNvSpPr/>
          <p:nvPr/>
        </p:nvSpPr>
        <p:spPr>
          <a:xfrm>
            <a:off x="7065109" y="300620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8" name="Text 6"/>
          <p:cNvSpPr/>
          <p:nvPr/>
        </p:nvSpPr>
        <p:spPr>
          <a:xfrm>
            <a:off x="7254061" y="304788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7"/>
          <p:cNvSpPr/>
          <p:nvPr/>
        </p:nvSpPr>
        <p:spPr>
          <a:xfrm>
            <a:off x="8537138" y="3054787"/>
            <a:ext cx="240792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📚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8537138" y="3631763"/>
            <a:ext cx="3744754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and analyze real-time data from various sources to support accurate modeling.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512" y="4353104"/>
            <a:ext cx="777597" cy="27742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2" name="Shape 10"/>
          <p:cNvSpPr/>
          <p:nvPr/>
        </p:nvSpPr>
        <p:spPr>
          <a:xfrm>
            <a:off x="7065109" y="411706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3" name="Text 11"/>
          <p:cNvSpPr/>
          <p:nvPr/>
        </p:nvSpPr>
        <p:spPr>
          <a:xfrm>
            <a:off x="7227391" y="4158734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4" name="Text 12"/>
          <p:cNvSpPr/>
          <p:nvPr/>
        </p:nvSpPr>
        <p:spPr>
          <a:xfrm>
            <a:off x="3060263" y="4165640"/>
            <a:ext cx="303276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Development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🧪</a:t>
            </a:r>
            <a:endParaRPr lang="en-US" sz="2185" dirty="0"/>
          </a:p>
        </p:txBody>
      </p:sp>
      <p:sp>
        <p:nvSpPr>
          <p:cNvPr id="15" name="Text 13"/>
          <p:cNvSpPr/>
          <p:nvPr/>
        </p:nvSpPr>
        <p:spPr>
          <a:xfrm>
            <a:off x="2348389" y="4742617"/>
            <a:ext cx="3744635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robust predictive models using machine learning algorithms and historical data.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053" y="5551944"/>
            <a:ext cx="777597" cy="27742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7" name="Shape 15"/>
          <p:cNvSpPr/>
          <p:nvPr/>
        </p:nvSpPr>
        <p:spPr>
          <a:xfrm>
            <a:off x="7065109" y="53159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</p:sp>
      <p:sp>
        <p:nvSpPr>
          <p:cNvPr id="18" name="Text 16"/>
          <p:cNvSpPr/>
          <p:nvPr/>
        </p:nvSpPr>
        <p:spPr>
          <a:xfrm>
            <a:off x="7223581" y="5357574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9" name="Text 17"/>
          <p:cNvSpPr/>
          <p:nvPr/>
        </p:nvSpPr>
        <p:spPr>
          <a:xfrm>
            <a:off x="8537138" y="5364480"/>
            <a:ext cx="288798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Integration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🖥️</a:t>
            </a:r>
            <a:endParaRPr lang="en-US" sz="2185" dirty="0"/>
          </a:p>
        </p:txBody>
      </p:sp>
      <p:sp>
        <p:nvSpPr>
          <p:cNvPr id="20" name="Text 18"/>
          <p:cNvSpPr/>
          <p:nvPr/>
        </p:nvSpPr>
        <p:spPr>
          <a:xfrm>
            <a:off x="8537138" y="5941457"/>
            <a:ext cx="3744754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predictive models into existing early warning systems to enhance their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2348389" y="1803202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Collaborative Efforts for a Resilient Future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348389" y="3636288"/>
            <a:ext cx="3163014" cy="2790111"/>
          </a:xfrm>
          <a:prstGeom prst="roundRect">
            <a:avLst>
              <a:gd name="adj" fmla="val 2389"/>
            </a:avLst>
          </a:prstGeom>
          <a:solidFill>
            <a:srgbClr val="F6E9D5"/>
          </a:solidFill>
        </p:spPr>
      </p:sp>
      <p:sp>
        <p:nvSpPr>
          <p:cNvPr id="6" name="Text 4"/>
          <p:cNvSpPr/>
          <p:nvPr/>
        </p:nvSpPr>
        <p:spPr>
          <a:xfrm>
            <a:off x="2570559" y="3858458"/>
            <a:ext cx="2718673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Public Authorities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🏛️</a:t>
            </a:r>
            <a:endParaRPr lang="en-US" sz="2185" dirty="0"/>
          </a:p>
        </p:txBody>
      </p:sp>
      <p:sp>
        <p:nvSpPr>
          <p:cNvPr id="7" name="Text 5"/>
          <p:cNvSpPr/>
          <p:nvPr/>
        </p:nvSpPr>
        <p:spPr>
          <a:xfrm>
            <a:off x="2570559" y="4782622"/>
            <a:ext cx="271867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government agencies to access their data and collaborate on model development.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733574" y="3636288"/>
            <a:ext cx="3163014" cy="2790111"/>
          </a:xfrm>
          <a:prstGeom prst="roundRect">
            <a:avLst>
              <a:gd name="adj" fmla="val 2389"/>
            </a:avLst>
          </a:prstGeom>
          <a:solidFill>
            <a:srgbClr val="F6E9D5"/>
          </a:solidFill>
        </p:spPr>
      </p:sp>
      <p:sp>
        <p:nvSpPr>
          <p:cNvPr id="9" name="Text 7"/>
          <p:cNvSpPr/>
          <p:nvPr/>
        </p:nvSpPr>
        <p:spPr>
          <a:xfrm>
            <a:off x="5955744" y="3858458"/>
            <a:ext cx="2718673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Academic Research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🎓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5955744" y="4782622"/>
            <a:ext cx="271867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researchers to advance predictive modeling techniques and flood risk assessment.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118759" y="3636288"/>
            <a:ext cx="3163014" cy="2790111"/>
          </a:xfrm>
          <a:prstGeom prst="roundRect">
            <a:avLst>
              <a:gd name="adj" fmla="val 2389"/>
            </a:avLst>
          </a:prstGeom>
          <a:solidFill>
            <a:srgbClr val="F6E9D5"/>
          </a:solidFill>
        </p:spPr>
      </p:sp>
      <p:sp>
        <p:nvSpPr>
          <p:cNvPr id="12" name="Text 10"/>
          <p:cNvSpPr/>
          <p:nvPr/>
        </p:nvSpPr>
        <p:spPr>
          <a:xfrm>
            <a:off x="9340929" y="3858458"/>
            <a:ext cx="2718673" cy="70199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Updates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🔄</a:t>
            </a:r>
            <a:endParaRPr lang="en-US" sz="2185" dirty="0"/>
          </a:p>
        </p:txBody>
      </p:sp>
      <p:sp>
        <p:nvSpPr>
          <p:cNvPr id="13" name="Text 11"/>
          <p:cNvSpPr/>
          <p:nvPr/>
        </p:nvSpPr>
        <p:spPr>
          <a:xfrm>
            <a:off x="9340929" y="4782622"/>
            <a:ext cx="271867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 and improve models with constant monitoring, incorporating new data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sp>
        <p:nvSpPr>
          <p:cNvPr id="4" name="Text 2"/>
          <p:cNvSpPr/>
          <p:nvPr/>
        </p:nvSpPr>
        <p:spPr>
          <a:xfrm>
            <a:off x="2348389" y="1105495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Enhancing Flood Preparedness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938582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125283"/>
            <a:ext cx="248412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Losses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💔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348389" y="5702260"/>
            <a:ext cx="30889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early warnings lead to reduced losses of life and property due to floods.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938582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5125283"/>
            <a:ext cx="238506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Swift Response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🚁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770602" y="5702260"/>
            <a:ext cx="30889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Timely alerts enable quick deployment of rescue and relief operations.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938582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5125403"/>
            <a:ext cx="3048000" cy="35480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Constant Innovation </a:t>
            </a:r>
            <a:r>
              <a:rPr lang="en-US" sz="2185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192816" y="5702379"/>
            <a:ext cx="308907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Continued research and development ensure advancements in flood prediction and preparedness.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2905</Words>
  <Application>WPS Presentation</Application>
  <PresentationFormat>On-screen Show (16:9)</PresentationFormat>
  <Paragraphs>142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43" baseType="lpstr">
      <vt:lpstr>Arial</vt:lpstr>
      <vt:lpstr>SimSun</vt:lpstr>
      <vt:lpstr>Wingdings</vt:lpstr>
      <vt:lpstr>Lora</vt:lpstr>
      <vt:lpstr>Segoe Print</vt:lpstr>
      <vt:lpstr>Lora</vt:lpstr>
      <vt:lpstr>Lora</vt:lpstr>
      <vt:lpstr>Source Sans Pro</vt:lpstr>
      <vt:lpstr>Source Sans Pro</vt:lpstr>
      <vt:lpstr>Source Sans Pro</vt:lpstr>
      <vt:lpstr>Microsoft YaHei</vt:lpstr>
      <vt:lpstr>Arial Unicode MS</vt:lpstr>
      <vt:lpstr>Calibri</vt:lpstr>
      <vt:lpstr>MingLiU-ExtB</vt:lpstr>
      <vt:lpstr>Bahnschrift SemiBold</vt:lpstr>
      <vt:lpstr>Bahnschrift SemiBold Condensed</vt:lpstr>
      <vt:lpstr>Candara Light</vt:lpstr>
      <vt:lpstr>Cascadia Code ExtraLight</vt:lpstr>
      <vt:lpstr>Courier New</vt:lpstr>
      <vt:lpstr>Arial Black</vt:lpstr>
      <vt:lpstr>Cascadia Code</vt:lpstr>
      <vt:lpstr>Cascadia Mono</vt:lpstr>
      <vt:lpstr>Georgia</vt:lpstr>
      <vt:lpstr>HoloLens MDL2 Assets</vt:lpstr>
      <vt:lpstr>Impact</vt:lpstr>
      <vt:lpstr>MS Gothic</vt:lpstr>
      <vt:lpstr>Mongolian Baiti</vt:lpstr>
      <vt:lpstr>MV Boli</vt:lpstr>
      <vt:lpstr>Cascadia Code Light</vt:lpstr>
      <vt:lpstr>Yu Gothic UI Light</vt:lpstr>
      <vt:lpstr>Cascadia Mono Light</vt:lpstr>
      <vt:lpstr>Wingdings</vt:lpstr>
      <vt:lpstr>Times New Roman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NETWORK LAB</cp:lastModifiedBy>
  <cp:revision>4</cp:revision>
  <dcterms:created xsi:type="dcterms:W3CDTF">2023-10-05T11:03:00Z</dcterms:created>
  <dcterms:modified xsi:type="dcterms:W3CDTF">2023-10-06T05:36:26Z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5CB92372B986418F99A53E6FEAE88CA4_12</vt:lpwstr>
  </property>
  <property fmtid="{D5CDD505-2E9C-101B-9397-08002B2CF9AE}" pid="3" name="KSOProductBuildVer">
    <vt:lpwstr>1033-12.2.0.13215</vt:lpwstr>
  </property>
</Properties>
</file>